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9" r:id="rId2"/>
  </p:sldMasterIdLst>
  <p:sldIdLst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3" r:id="rId12"/>
    <p:sldId id="282" r:id="rId13"/>
    <p:sldId id="284" r:id="rId14"/>
    <p:sldId id="285" r:id="rId15"/>
    <p:sldId id="286" r:id="rId16"/>
  </p:sldIdLst>
  <p:sldSz cx="12192000" cy="6858000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0"/>
  </p:normalViewPr>
  <p:slideViewPr>
    <p:cSldViewPr>
      <p:cViewPr varScale="1">
        <p:scale>
          <a:sx n="86" d="100"/>
          <a:sy n="86" d="100"/>
        </p:scale>
        <p:origin x="4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1.jp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35C8B5-05F5-4362-BC85-4ADFD82DB20D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F96D3A8-374E-4D83-BF7D-D4D5A6285351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8AED49F-3C60-43AE-A7CF-C22F1EA31BE6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</a:t>
            </a:r>
          </a:p>
        </p:txBody>
      </p:sp>
      <p:sp>
        <p:nvSpPr>
          <p:cNvPr id="3" name="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525B2-4347-4F72-BAF7-76B19438D329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Foo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073CC-40D5-4B23-8DF0-9BD0A0C12F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D31F405-5CB0-4C92-96B2-50C778AABA6B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6D3ADE5-B72E-4EA1-B38E-DC58684A8600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2E577FAE-15F9-4D75-B7A4-41EFF3A53C9C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EA2A25C0-2211-4395-BCB3-DBCC54F72F57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89598BEF-4CA5-4211-BB89-AD99CBF7BC82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90ABB5EA-27C8-411C-9399-91C9D91D8C67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B4D61604-E272-4A95-8FC6-A462C1D492B5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46A44AB2-F918-41A2-8F99-BAD8232DD6A0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666" y="427735"/>
            <a:ext cx="6797992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666" y="2459482"/>
            <a:ext cx="6797992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68130" y="9944862"/>
            <a:ext cx="2417063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ctr" defTabSz="914400" rtl="0" eaLnBrk="1" latinLnBrk="0" hangingPunct="0">
              <a:defRPr sz="18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Arial" pitchFamily="34" charset="0"/>
                <a:cs typeface="Arial" pitchFamily="34" charset="0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7666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0">
              <a:defRPr sz="18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Arial" pitchFamily="34" charset="0"/>
                <a:cs typeface="Arial" pitchFamily="34" charset="0"/>
              </a:defRPr>
            </a:lvl1pPr>
          </a:lstStyle>
          <a:p>
            <a:fld id="{1D8BD707-D9CF-40AE-B4C6-C98DA3205C09}" type="datetimeFigureOut">
              <a:rPr lang="en-US"/>
              <a:t>4/12/2021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38394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r" defTabSz="914400" rtl="0" eaLnBrk="1" latinLnBrk="0" hangingPunct="0">
              <a:defRPr sz="18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Arial" pitchFamily="34" charset="0"/>
                <a:cs typeface="Arial" pitchFamily="34" charset="0"/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transition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learn.gientech.com/hom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emf"/><Relationship Id="rId4" Type="http://schemas.openxmlformats.org/officeDocument/2006/relationships/package" Target="../embeddings/Microsoft_Word_Document.docx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6" name="object 3">
            <a:extLst>
              <a:ext uri="{FF2B5EF4-FFF2-40B4-BE49-F238E27FC236}">
                <a16:creationId xmlns:a16="http://schemas.microsoft.com/office/drawing/2014/main" id="{13709D2F-92A0-469A-9DDD-26B67B5D0567}"/>
              </a:ext>
            </a:extLst>
          </p:cNvPr>
          <p:cNvSpPr txBox="1"/>
          <p:nvPr/>
        </p:nvSpPr>
        <p:spPr>
          <a:xfrm>
            <a:off x="1612750" y="2018742"/>
            <a:ext cx="8966499" cy="14102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615695" marR="0" algn="ctr">
              <a:lnSpc>
                <a:spcPts val="488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4000" dirty="0" err="1">
                <a:solidFill>
                  <a:srgbClr val="7F7F7F"/>
                </a:solidFill>
                <a:latin typeface="Calibri"/>
                <a:cs typeface="Calibri"/>
              </a:rPr>
              <a:t>GienTech</a:t>
            </a:r>
            <a:r>
              <a:rPr lang="en-US" altLang="zh-CN" sz="4000" dirty="0">
                <a:solidFill>
                  <a:srgbClr val="7F7F7F"/>
                </a:solidFill>
                <a:latin typeface="Calibri"/>
                <a:cs typeface="Calibri"/>
              </a:rPr>
              <a:t> Regular </a:t>
            </a:r>
            <a:r>
              <a:rPr sz="4000" dirty="0">
                <a:solidFill>
                  <a:srgbClr val="7F7F7F"/>
                </a:solidFill>
                <a:latin typeface="Calibri"/>
                <a:cs typeface="Calibri"/>
              </a:rPr>
              <a:t>Meeting</a:t>
            </a:r>
            <a:endParaRPr lang="en-US" sz="4000" dirty="0">
              <a:solidFill>
                <a:srgbClr val="7F7F7F"/>
              </a:solidFill>
              <a:latin typeface="Calibri"/>
              <a:cs typeface="Calibri"/>
            </a:endParaRPr>
          </a:p>
          <a:p>
            <a:pPr algn="ctr">
              <a:lnSpc>
                <a:spcPts val="5812"/>
              </a:lnSpc>
              <a:spcBef>
                <a:spcPts val="701"/>
              </a:spcBef>
              <a:spcAft>
                <a:spcPct val="0"/>
              </a:spcAft>
            </a:pPr>
            <a:r>
              <a:rPr lang="en-US" altLang="zh-CN" sz="4400" b="1" spc="173" dirty="0">
                <a:solidFill>
                  <a:srgbClr val="01ACB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Kevin Team </a:t>
            </a:r>
            <a:r>
              <a:rPr sz="4400" b="1" spc="173" dirty="0">
                <a:solidFill>
                  <a:srgbClr val="01ACB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202104</a:t>
            </a:r>
            <a:r>
              <a:rPr lang="zh-CN" altLang="en-US" sz="4400" b="1" spc="173" dirty="0">
                <a:solidFill>
                  <a:srgbClr val="01ACB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第一次例会</a:t>
            </a:r>
            <a:endParaRPr sz="4400" b="1" spc="173" dirty="0">
              <a:solidFill>
                <a:srgbClr val="01ACB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5525922C-3C03-4B1F-98AC-D1A24CF7A159}"/>
              </a:ext>
            </a:extLst>
          </p:cNvPr>
          <p:cNvSpPr txBox="1"/>
          <p:nvPr/>
        </p:nvSpPr>
        <p:spPr>
          <a:xfrm>
            <a:off x="4930470" y="4328524"/>
            <a:ext cx="2331059" cy="2710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 algn="ctr">
              <a:lnSpc>
                <a:spcPts val="2197"/>
              </a:lnSpc>
              <a:spcBef>
                <a:spcPct val="0"/>
              </a:spcBef>
              <a:spcAft>
                <a:spcPct val="0"/>
              </a:spcAft>
            </a:pPr>
            <a:r>
              <a:rPr sz="1800" b="1" dirty="0">
                <a:solidFill>
                  <a:srgbClr val="7F7F7F"/>
                </a:solidFill>
                <a:latin typeface="Calibri"/>
                <a:cs typeface="Calibri"/>
              </a:rPr>
              <a:t>2</a:t>
            </a:r>
            <a:r>
              <a:rPr sz="1800" b="1" spc="255" dirty="0">
                <a:solidFill>
                  <a:srgbClr val="7F7F7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7F7F7F"/>
                </a:solidFill>
                <a:latin typeface="Calibri"/>
                <a:cs typeface="Calibri"/>
              </a:rPr>
              <a:t>0</a:t>
            </a:r>
            <a:r>
              <a:rPr sz="1800" b="1" spc="255" dirty="0">
                <a:solidFill>
                  <a:srgbClr val="7F7F7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7F7F7F"/>
                </a:solidFill>
                <a:latin typeface="Calibri"/>
                <a:cs typeface="Calibri"/>
              </a:rPr>
              <a:t>2</a:t>
            </a:r>
            <a:r>
              <a:rPr sz="1800" b="1" spc="268" dirty="0">
                <a:solidFill>
                  <a:srgbClr val="7F7F7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7F7F7F"/>
                </a:solidFill>
                <a:latin typeface="Calibri"/>
                <a:cs typeface="Calibri"/>
              </a:rPr>
              <a:t>1</a:t>
            </a:r>
            <a:r>
              <a:rPr sz="1800" b="1" spc="264" dirty="0">
                <a:solidFill>
                  <a:srgbClr val="7F7F7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7F7F7F"/>
                </a:solidFill>
                <a:latin typeface="Calibri"/>
                <a:cs typeface="Calibri"/>
              </a:rPr>
              <a:t>/</a:t>
            </a:r>
            <a:r>
              <a:rPr sz="1800" b="1" spc="271" dirty="0">
                <a:solidFill>
                  <a:srgbClr val="7F7F7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7F7F7F"/>
                </a:solidFill>
                <a:latin typeface="Calibri"/>
                <a:cs typeface="Calibri"/>
              </a:rPr>
              <a:t>0</a:t>
            </a:r>
            <a:r>
              <a:rPr sz="1800" b="1" spc="256" dirty="0">
                <a:solidFill>
                  <a:srgbClr val="7F7F7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7F7F7F"/>
                </a:solidFill>
                <a:latin typeface="Calibri"/>
                <a:cs typeface="Calibri"/>
              </a:rPr>
              <a:t>4</a:t>
            </a:r>
            <a:r>
              <a:rPr sz="1800" b="1" spc="270" dirty="0">
                <a:solidFill>
                  <a:srgbClr val="7F7F7F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7F7F7F"/>
                </a:solidFill>
                <a:latin typeface="Calibri"/>
                <a:cs typeface="Calibri"/>
              </a:rPr>
              <a:t>/</a:t>
            </a:r>
            <a:r>
              <a:rPr sz="1800" b="1" spc="258" dirty="0">
                <a:solidFill>
                  <a:srgbClr val="7F7F7F"/>
                </a:solidFill>
                <a:latin typeface="Times New Roman"/>
                <a:cs typeface="Times New Roman"/>
              </a:rPr>
              <a:t> </a:t>
            </a:r>
            <a:r>
              <a:rPr lang="en-US" b="1" spc="258" dirty="0">
                <a:solidFill>
                  <a:srgbClr val="7F7F7F"/>
                </a:solidFill>
                <a:latin typeface="Calibri"/>
                <a:cs typeface="Calibri"/>
              </a:rPr>
              <a:t>12</a:t>
            </a:r>
            <a:endParaRPr sz="1800" b="1" dirty="0">
              <a:solidFill>
                <a:srgbClr val="7F7F7F"/>
              </a:solidFill>
              <a:latin typeface="Calibri"/>
              <a:cs typeface="Calibri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C3A1D41-CA0F-420D-8777-BF5CF6490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387" y="3869617"/>
            <a:ext cx="8035224" cy="1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6563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121E163B-99C2-4426-86E9-07B19655E1C5}"/>
              </a:ext>
            </a:extLst>
          </p:cNvPr>
          <p:cNvSpPr txBox="1"/>
          <p:nvPr/>
        </p:nvSpPr>
        <p:spPr>
          <a:xfrm>
            <a:off x="606856" y="260648"/>
            <a:ext cx="2606908" cy="4413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Microsoft YaHei"/>
              </a:rPr>
              <a:t>细节问题</a:t>
            </a:r>
            <a:endParaRPr sz="2800" b="1" dirty="0">
              <a:solidFill>
                <a:srgbClr val="595959"/>
              </a:solidFill>
              <a:latin typeface="Microsoft YaHei"/>
              <a:cs typeface="Microsoft YaHe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D889EA-79D3-41B4-A153-54EC2C3E14A5}"/>
              </a:ext>
            </a:extLst>
          </p:cNvPr>
          <p:cNvSpPr txBox="1"/>
          <p:nvPr/>
        </p:nvSpPr>
        <p:spPr>
          <a:xfrm>
            <a:off x="551384" y="764704"/>
            <a:ext cx="5544616" cy="5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3. </a:t>
            </a:r>
            <a:r>
              <a:rPr lang="en-US" altLang="zh-CN" sz="20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GienTech</a:t>
            </a: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 </a:t>
            </a:r>
            <a:r>
              <a:rPr lang="en-US" altLang="zh-CN" sz="20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iLearn</a:t>
            </a: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 &amp; HSBC e-learning</a:t>
            </a:r>
            <a:endParaRPr lang="zh-CN" alt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19E0913-A304-4B42-A099-4399D90DD1E8}"/>
              </a:ext>
            </a:extLst>
          </p:cNvPr>
          <p:cNvSpPr txBox="1"/>
          <p:nvPr/>
        </p:nvSpPr>
        <p:spPr>
          <a:xfrm>
            <a:off x="634464" y="1412776"/>
            <a:ext cx="813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hlinkClick r:id="rId3"/>
              </a:rPr>
              <a:t>iLearn</a:t>
            </a:r>
            <a:endParaRPr lang="en-US" altLang="zh-CN" dirty="0"/>
          </a:p>
          <a:p>
            <a:r>
              <a:rPr lang="en-US" altLang="zh-CN" dirty="0"/>
              <a:t>https://ilearn.gientech.com/home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6565DFD-4E26-4611-A0AB-EC9D58FCAB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9936" y="1412776"/>
            <a:ext cx="4289886" cy="241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3039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121E163B-99C2-4426-86E9-07B19655E1C5}"/>
              </a:ext>
            </a:extLst>
          </p:cNvPr>
          <p:cNvSpPr txBox="1"/>
          <p:nvPr/>
        </p:nvSpPr>
        <p:spPr>
          <a:xfrm>
            <a:off x="606856" y="404664"/>
            <a:ext cx="2606908" cy="4413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Microsoft YaHei"/>
              </a:rPr>
              <a:t>细节问题</a:t>
            </a:r>
            <a:endParaRPr sz="2800" b="1" dirty="0">
              <a:solidFill>
                <a:srgbClr val="595959"/>
              </a:solidFill>
              <a:latin typeface="Microsoft YaHei"/>
              <a:cs typeface="Microsoft YaHe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D889EA-79D3-41B4-A153-54EC2C3E14A5}"/>
              </a:ext>
            </a:extLst>
          </p:cNvPr>
          <p:cNvSpPr txBox="1"/>
          <p:nvPr/>
        </p:nvSpPr>
        <p:spPr>
          <a:xfrm>
            <a:off x="551384" y="975542"/>
            <a:ext cx="5544616" cy="5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4. HSBC Upload photo</a:t>
            </a:r>
            <a:endParaRPr lang="zh-CN" alt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747538093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121E163B-99C2-4426-86E9-07B19655E1C5}"/>
              </a:ext>
            </a:extLst>
          </p:cNvPr>
          <p:cNvSpPr txBox="1"/>
          <p:nvPr/>
        </p:nvSpPr>
        <p:spPr>
          <a:xfrm>
            <a:off x="606856" y="404664"/>
            <a:ext cx="2606908" cy="4413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Microsoft YaHei"/>
              </a:rPr>
              <a:t>Others</a:t>
            </a:r>
            <a:endParaRPr sz="2800" b="1" dirty="0">
              <a:solidFill>
                <a:srgbClr val="595959"/>
              </a:solidFill>
              <a:latin typeface="Microsoft YaHei"/>
              <a:cs typeface="Microsoft YaHe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D889EA-79D3-41B4-A153-54EC2C3E14A5}"/>
              </a:ext>
            </a:extLst>
          </p:cNvPr>
          <p:cNvSpPr txBox="1"/>
          <p:nvPr/>
        </p:nvSpPr>
        <p:spPr>
          <a:xfrm>
            <a:off x="551384" y="975542"/>
            <a:ext cx="5544616" cy="5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1. HSBC_</a:t>
            </a:r>
            <a:r>
              <a:rPr lang="zh-CN" altLang="en-US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项目管理摸底</a:t>
            </a:r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0CF1AC5A-9506-4A33-BE7C-80E0207703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7214843"/>
              </p:ext>
            </p:extLst>
          </p:nvPr>
        </p:nvGraphicFramePr>
        <p:xfrm>
          <a:off x="606856" y="2852936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3" imgW="914400" imgH="792417" progId="Excel.Sheet.12">
                  <p:embed/>
                </p:oleObj>
              </mc:Choice>
              <mc:Fallback>
                <p:oleObj name="Worksheet" showAsIcon="1" r:id="rId3" imgW="914400" imgH="79241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6856" y="2852936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980221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121E163B-99C2-4426-86E9-07B19655E1C5}"/>
              </a:ext>
            </a:extLst>
          </p:cNvPr>
          <p:cNvSpPr txBox="1"/>
          <p:nvPr/>
        </p:nvSpPr>
        <p:spPr>
          <a:xfrm>
            <a:off x="606856" y="404664"/>
            <a:ext cx="2606908" cy="4413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Microsoft YaHei"/>
              </a:rPr>
              <a:t>Others</a:t>
            </a:r>
            <a:endParaRPr sz="2800" b="1" dirty="0">
              <a:solidFill>
                <a:srgbClr val="595959"/>
              </a:solidFill>
              <a:latin typeface="Microsoft YaHei"/>
              <a:cs typeface="Microsoft YaHe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D889EA-79D3-41B4-A153-54EC2C3E14A5}"/>
              </a:ext>
            </a:extLst>
          </p:cNvPr>
          <p:cNvSpPr txBox="1"/>
          <p:nvPr/>
        </p:nvSpPr>
        <p:spPr>
          <a:xfrm>
            <a:off x="551384" y="975542"/>
            <a:ext cx="5544616" cy="5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2. </a:t>
            </a:r>
            <a:r>
              <a:rPr lang="zh-CN" altLang="en-US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运动吧！兄弟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7A4101A-18C5-4B99-9F4F-F2AB36D951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048" y="2060848"/>
            <a:ext cx="3810000" cy="3810000"/>
          </a:xfrm>
          <a:prstGeom prst="rect">
            <a:avLst/>
          </a:prstGeom>
        </p:spPr>
      </p:pic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F0EEEDC6-6A53-4B43-9D3E-D2140A59FD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1860312"/>
              </p:ext>
            </p:extLst>
          </p:nvPr>
        </p:nvGraphicFramePr>
        <p:xfrm>
          <a:off x="1199456" y="3284984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4" imgW="914400" imgH="792417" progId="Package">
                  <p:embed/>
                </p:oleObj>
              </mc:Choice>
              <mc:Fallback>
                <p:oleObj name="包装程序外壳对象" showAsIcon="1" r:id="rId4" imgW="914400" imgH="792417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9456" y="3284984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4996447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B9B641E-B1B7-4E3F-B69D-CCC3E2D56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8405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4A06FADD-F099-4178-A1EB-237FA63E51A4}"/>
              </a:ext>
            </a:extLst>
          </p:cNvPr>
          <p:cNvGrpSpPr/>
          <p:nvPr/>
        </p:nvGrpSpPr>
        <p:grpSpPr>
          <a:xfrm>
            <a:off x="3719736" y="2267374"/>
            <a:ext cx="2639442" cy="82277"/>
            <a:chOff x="3904783" y="1674310"/>
            <a:chExt cx="3519256" cy="109703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1BF990EC-3C57-4BB8-8AE7-BFC62E81FD84}"/>
                </a:ext>
              </a:extLst>
            </p:cNvPr>
            <p:cNvCxnSpPr/>
            <p:nvPr/>
          </p:nvCxnSpPr>
          <p:spPr>
            <a:xfrm flipV="1">
              <a:off x="3904783" y="1718973"/>
              <a:ext cx="3402797" cy="101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3EA52184-A67A-42E1-A785-5F0F728D0E84}"/>
                </a:ext>
              </a:extLst>
            </p:cNvPr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文本框 116">
            <a:extLst>
              <a:ext uri="{FF2B5EF4-FFF2-40B4-BE49-F238E27FC236}">
                <a16:creationId xmlns:a16="http://schemas.microsoft.com/office/drawing/2014/main" id="{998560F7-4AEA-41AD-AA0B-2A2652B91EF8}"/>
              </a:ext>
            </a:extLst>
          </p:cNvPr>
          <p:cNvSpPr txBox="1"/>
          <p:nvPr/>
        </p:nvSpPr>
        <p:spPr>
          <a:xfrm>
            <a:off x="1268903" y="764704"/>
            <a:ext cx="178715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u="sng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innerShdw blurRad="38100" dist="50800" dir="13500000">
                    <a:prstClr val="black">
                      <a:alpha val="6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3200" b="1" u="sng" dirty="0">
              <a:solidFill>
                <a:schemeClr val="tx1">
                  <a:lumMod val="50000"/>
                  <a:lumOff val="50000"/>
                </a:schemeClr>
              </a:solidFill>
              <a:effectLst>
                <a:innerShdw blurRad="38100" dist="50800" dir="13500000">
                  <a:prstClr val="black">
                    <a:alpha val="6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b="1" u="sng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innerShdw blurRad="38100" dist="50800" dir="13500000">
                    <a:prstClr val="black">
                      <a:alpha val="6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FOREWORD</a:t>
            </a:r>
          </a:p>
        </p:txBody>
      </p:sp>
      <p:sp>
        <p:nvSpPr>
          <p:cNvPr id="43" name="文本框 128">
            <a:extLst>
              <a:ext uri="{FF2B5EF4-FFF2-40B4-BE49-F238E27FC236}">
                <a16:creationId xmlns:a16="http://schemas.microsoft.com/office/drawing/2014/main" id="{238E7BFD-241D-4AE7-891D-D1C5A0B36170}"/>
              </a:ext>
            </a:extLst>
          </p:cNvPr>
          <p:cNvSpPr txBox="1"/>
          <p:nvPr/>
        </p:nvSpPr>
        <p:spPr>
          <a:xfrm>
            <a:off x="6648932" y="2108457"/>
            <a:ext cx="2111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WFH</a:t>
            </a:r>
            <a:r>
              <a:rPr lang="zh-CN" altLang="en-US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注意事项</a:t>
            </a:r>
          </a:p>
        </p:txBody>
      </p: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B1A6CB58-FD17-4912-85D5-08F588B24A77}"/>
              </a:ext>
            </a:extLst>
          </p:cNvPr>
          <p:cNvGrpSpPr/>
          <p:nvPr/>
        </p:nvGrpSpPr>
        <p:grpSpPr>
          <a:xfrm>
            <a:off x="2425508" y="1988840"/>
            <a:ext cx="790172" cy="641490"/>
            <a:chOff x="2913468" y="1545466"/>
            <a:chExt cx="657225" cy="545032"/>
          </a:xfrm>
        </p:grpSpPr>
        <p:grpSp>
          <p:nvGrpSpPr>
            <p:cNvPr id="85" name="组合 84">
              <a:extLst>
                <a:ext uri="{FF2B5EF4-FFF2-40B4-BE49-F238E27FC236}">
                  <a16:creationId xmlns:a16="http://schemas.microsoft.com/office/drawing/2014/main" id="{89F2CC38-6D3B-4E82-A4C2-9D355067E068}"/>
                </a:ext>
              </a:extLst>
            </p:cNvPr>
            <p:cNvGrpSpPr/>
            <p:nvPr/>
          </p:nvGrpSpPr>
          <p:grpSpPr>
            <a:xfrm>
              <a:off x="2923827" y="1545466"/>
              <a:ext cx="614966" cy="545032"/>
              <a:chOff x="3295850" y="2263222"/>
              <a:chExt cx="2643765" cy="2343151"/>
            </a:xfrm>
          </p:grpSpPr>
          <p:sp>
            <p:nvSpPr>
              <p:cNvPr id="87" name="Freeform 5">
                <a:extLst>
                  <a:ext uri="{FF2B5EF4-FFF2-40B4-BE49-F238E27FC236}">
                    <a16:creationId xmlns:a16="http://schemas.microsoft.com/office/drawing/2014/main" id="{5E93C878-3AA4-47EB-BD22-52B81581E1E7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Freeform 5">
                <a:extLst>
                  <a:ext uri="{FF2B5EF4-FFF2-40B4-BE49-F238E27FC236}">
                    <a16:creationId xmlns:a16="http://schemas.microsoft.com/office/drawing/2014/main" id="{21392D1F-30A6-464F-AF92-DCF3826F4948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86" name="文本框 91">
              <a:extLst>
                <a:ext uri="{FF2B5EF4-FFF2-40B4-BE49-F238E27FC236}">
                  <a16:creationId xmlns:a16="http://schemas.microsoft.com/office/drawing/2014/main" id="{A02BB165-33A9-498D-A97A-11032DE8B0DF}"/>
                </a:ext>
              </a:extLst>
            </p:cNvPr>
            <p:cNvSpPr txBox="1"/>
            <p:nvPr/>
          </p:nvSpPr>
          <p:spPr>
            <a:xfrm>
              <a:off x="2913468" y="1615456"/>
              <a:ext cx="657225" cy="353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>
                  <a:solidFill>
                    <a:srgbClr val="C00000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2100" dirty="0">
                <a:solidFill>
                  <a:srgbClr val="C00000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EA89A03F-3568-4C60-A162-56AA279409C8}"/>
              </a:ext>
            </a:extLst>
          </p:cNvPr>
          <p:cNvGrpSpPr/>
          <p:nvPr/>
        </p:nvGrpSpPr>
        <p:grpSpPr>
          <a:xfrm>
            <a:off x="3719736" y="3334284"/>
            <a:ext cx="2639442" cy="82277"/>
            <a:chOff x="3904783" y="1674310"/>
            <a:chExt cx="3519256" cy="109703"/>
          </a:xfrm>
        </p:grpSpPr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EBBE65E5-BEE8-4216-9B25-A51E999FA344}"/>
                </a:ext>
              </a:extLst>
            </p:cNvPr>
            <p:cNvCxnSpPr/>
            <p:nvPr/>
          </p:nvCxnSpPr>
          <p:spPr>
            <a:xfrm flipV="1">
              <a:off x="3904783" y="1718973"/>
              <a:ext cx="3402797" cy="101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0EF015ED-8ED2-454C-8C04-BF756816695F}"/>
                </a:ext>
              </a:extLst>
            </p:cNvPr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3" name="文本框 128">
            <a:extLst>
              <a:ext uri="{FF2B5EF4-FFF2-40B4-BE49-F238E27FC236}">
                <a16:creationId xmlns:a16="http://schemas.microsoft.com/office/drawing/2014/main" id="{7C884B22-4176-4F1C-B596-A47D22847B79}"/>
              </a:ext>
            </a:extLst>
          </p:cNvPr>
          <p:cNvSpPr txBox="1"/>
          <p:nvPr/>
        </p:nvSpPr>
        <p:spPr>
          <a:xfrm>
            <a:off x="6748721" y="3148178"/>
            <a:ext cx="1293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工时填写</a:t>
            </a:r>
          </a:p>
        </p:txBody>
      </p: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3CCB8146-B3AF-42C2-92A8-55B7A0D16148}"/>
              </a:ext>
            </a:extLst>
          </p:cNvPr>
          <p:cNvGrpSpPr/>
          <p:nvPr/>
        </p:nvGrpSpPr>
        <p:grpSpPr>
          <a:xfrm>
            <a:off x="2425508" y="3055750"/>
            <a:ext cx="790172" cy="641490"/>
            <a:chOff x="2913468" y="1545466"/>
            <a:chExt cx="657225" cy="545032"/>
          </a:xfrm>
        </p:grpSpPr>
        <p:grpSp>
          <p:nvGrpSpPr>
            <p:cNvPr id="96" name="组合 95">
              <a:extLst>
                <a:ext uri="{FF2B5EF4-FFF2-40B4-BE49-F238E27FC236}">
                  <a16:creationId xmlns:a16="http://schemas.microsoft.com/office/drawing/2014/main" id="{9298CDE7-3232-4C85-BC04-DE687159C672}"/>
                </a:ext>
              </a:extLst>
            </p:cNvPr>
            <p:cNvGrpSpPr/>
            <p:nvPr/>
          </p:nvGrpSpPr>
          <p:grpSpPr>
            <a:xfrm>
              <a:off x="2923827" y="1545466"/>
              <a:ext cx="614966" cy="545032"/>
              <a:chOff x="3295850" y="2263222"/>
              <a:chExt cx="2643765" cy="2343151"/>
            </a:xfrm>
          </p:grpSpPr>
          <p:sp>
            <p:nvSpPr>
              <p:cNvPr id="98" name="Freeform 5">
                <a:extLst>
                  <a:ext uri="{FF2B5EF4-FFF2-40B4-BE49-F238E27FC236}">
                    <a16:creationId xmlns:a16="http://schemas.microsoft.com/office/drawing/2014/main" id="{65A6F8B7-912E-4DE1-83BD-8D21204181DE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Freeform 5">
                <a:extLst>
                  <a:ext uri="{FF2B5EF4-FFF2-40B4-BE49-F238E27FC236}">
                    <a16:creationId xmlns:a16="http://schemas.microsoft.com/office/drawing/2014/main" id="{B1DD95E7-CBB4-4AA6-B6FE-1277A98AC9E4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7" name="文本框 91">
              <a:extLst>
                <a:ext uri="{FF2B5EF4-FFF2-40B4-BE49-F238E27FC236}">
                  <a16:creationId xmlns:a16="http://schemas.microsoft.com/office/drawing/2014/main" id="{3AEBCF4C-D712-4025-BDD3-077D27449D8F}"/>
                </a:ext>
              </a:extLst>
            </p:cNvPr>
            <p:cNvSpPr txBox="1"/>
            <p:nvPr/>
          </p:nvSpPr>
          <p:spPr>
            <a:xfrm>
              <a:off x="2913468" y="1615456"/>
              <a:ext cx="657225" cy="353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>
                  <a:solidFill>
                    <a:srgbClr val="C00000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2100" dirty="0">
                <a:solidFill>
                  <a:srgbClr val="C00000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C9C993BA-DB0A-4648-B9F9-9DFA3AFC29DC}"/>
              </a:ext>
            </a:extLst>
          </p:cNvPr>
          <p:cNvGrpSpPr/>
          <p:nvPr/>
        </p:nvGrpSpPr>
        <p:grpSpPr>
          <a:xfrm>
            <a:off x="3717820" y="4342396"/>
            <a:ext cx="2639442" cy="82277"/>
            <a:chOff x="3904783" y="1674310"/>
            <a:chExt cx="3519256" cy="109703"/>
          </a:xfrm>
        </p:grpSpPr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69B8614D-A045-47EF-B2FA-8F77E5DC2A7C}"/>
                </a:ext>
              </a:extLst>
            </p:cNvPr>
            <p:cNvCxnSpPr/>
            <p:nvPr/>
          </p:nvCxnSpPr>
          <p:spPr>
            <a:xfrm flipV="1">
              <a:off x="3904783" y="1718973"/>
              <a:ext cx="3402797" cy="101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椭圆 101">
              <a:extLst>
                <a:ext uri="{FF2B5EF4-FFF2-40B4-BE49-F238E27FC236}">
                  <a16:creationId xmlns:a16="http://schemas.microsoft.com/office/drawing/2014/main" id="{455AD8C2-CC1E-42FD-93BD-042BCFF11CDC}"/>
                </a:ext>
              </a:extLst>
            </p:cNvPr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4" name="文本框 128">
            <a:extLst>
              <a:ext uri="{FF2B5EF4-FFF2-40B4-BE49-F238E27FC236}">
                <a16:creationId xmlns:a16="http://schemas.microsoft.com/office/drawing/2014/main" id="{75156EB7-B835-4C57-BBE5-0CD6EB88C37C}"/>
              </a:ext>
            </a:extLst>
          </p:cNvPr>
          <p:cNvSpPr txBox="1"/>
          <p:nvPr/>
        </p:nvSpPr>
        <p:spPr>
          <a:xfrm>
            <a:off x="6746805" y="4156290"/>
            <a:ext cx="1293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细节问题</a:t>
            </a:r>
          </a:p>
        </p:txBody>
      </p: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5E237274-6194-4B14-911B-0CC9F8C59D5D}"/>
              </a:ext>
            </a:extLst>
          </p:cNvPr>
          <p:cNvGrpSpPr/>
          <p:nvPr/>
        </p:nvGrpSpPr>
        <p:grpSpPr>
          <a:xfrm>
            <a:off x="2423592" y="4063862"/>
            <a:ext cx="790172" cy="641490"/>
            <a:chOff x="2913468" y="1545466"/>
            <a:chExt cx="657225" cy="545032"/>
          </a:xfrm>
        </p:grpSpPr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1146E9D0-8110-401F-B4DC-FD7D68828C18}"/>
                </a:ext>
              </a:extLst>
            </p:cNvPr>
            <p:cNvGrpSpPr/>
            <p:nvPr/>
          </p:nvGrpSpPr>
          <p:grpSpPr>
            <a:xfrm>
              <a:off x="2923827" y="1545466"/>
              <a:ext cx="614966" cy="545032"/>
              <a:chOff x="3295850" y="2263222"/>
              <a:chExt cx="2643765" cy="2343151"/>
            </a:xfrm>
          </p:grpSpPr>
          <p:sp>
            <p:nvSpPr>
              <p:cNvPr id="109" name="Freeform 5">
                <a:extLst>
                  <a:ext uri="{FF2B5EF4-FFF2-40B4-BE49-F238E27FC236}">
                    <a16:creationId xmlns:a16="http://schemas.microsoft.com/office/drawing/2014/main" id="{A3DB143F-85D9-4F8C-9754-96F2BE27CA73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0" name="Freeform 5">
                <a:extLst>
                  <a:ext uri="{FF2B5EF4-FFF2-40B4-BE49-F238E27FC236}">
                    <a16:creationId xmlns:a16="http://schemas.microsoft.com/office/drawing/2014/main" id="{92EDBCCA-631B-45FA-B2FF-54AC62282132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8" name="文本框 91">
              <a:extLst>
                <a:ext uri="{FF2B5EF4-FFF2-40B4-BE49-F238E27FC236}">
                  <a16:creationId xmlns:a16="http://schemas.microsoft.com/office/drawing/2014/main" id="{C769CFE4-E482-47BD-9423-1BDDECA582A7}"/>
                </a:ext>
              </a:extLst>
            </p:cNvPr>
            <p:cNvSpPr txBox="1"/>
            <p:nvPr/>
          </p:nvSpPr>
          <p:spPr>
            <a:xfrm>
              <a:off x="2913468" y="1615456"/>
              <a:ext cx="657225" cy="353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>
                  <a:solidFill>
                    <a:srgbClr val="C00000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2100" dirty="0">
                <a:solidFill>
                  <a:srgbClr val="C00000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1B32A277-FCF5-4DAB-8844-DB4B6093C32D}"/>
              </a:ext>
            </a:extLst>
          </p:cNvPr>
          <p:cNvGrpSpPr/>
          <p:nvPr/>
        </p:nvGrpSpPr>
        <p:grpSpPr>
          <a:xfrm>
            <a:off x="3717820" y="5350508"/>
            <a:ext cx="2639442" cy="82277"/>
            <a:chOff x="3904783" y="1674310"/>
            <a:chExt cx="3519256" cy="109703"/>
          </a:xfrm>
        </p:grpSpPr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06DD087A-676A-464A-820E-086E9223B592}"/>
                </a:ext>
              </a:extLst>
            </p:cNvPr>
            <p:cNvCxnSpPr/>
            <p:nvPr/>
          </p:nvCxnSpPr>
          <p:spPr>
            <a:xfrm flipV="1">
              <a:off x="3904783" y="1718973"/>
              <a:ext cx="3402797" cy="101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椭圆 112">
              <a:extLst>
                <a:ext uri="{FF2B5EF4-FFF2-40B4-BE49-F238E27FC236}">
                  <a16:creationId xmlns:a16="http://schemas.microsoft.com/office/drawing/2014/main" id="{752E85E5-0AEF-40F4-8A44-0C45CB6B86BD}"/>
                </a:ext>
              </a:extLst>
            </p:cNvPr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5" name="文本框 128">
            <a:extLst>
              <a:ext uri="{FF2B5EF4-FFF2-40B4-BE49-F238E27FC236}">
                <a16:creationId xmlns:a16="http://schemas.microsoft.com/office/drawing/2014/main" id="{CAD7B282-C3D0-42A8-B5DD-76AF2B93806F}"/>
              </a:ext>
            </a:extLst>
          </p:cNvPr>
          <p:cNvSpPr txBox="1"/>
          <p:nvPr/>
        </p:nvSpPr>
        <p:spPr>
          <a:xfrm>
            <a:off x="6672064" y="5164402"/>
            <a:ext cx="201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Others/Q&amp;A</a:t>
            </a:r>
            <a:endParaRPr lang="zh-CN" alt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微软雅黑"/>
              <a:ea typeface="微软雅黑"/>
            </a:endParaRPr>
          </a:p>
        </p:txBody>
      </p:sp>
      <p:grpSp>
        <p:nvGrpSpPr>
          <p:cNvPr id="117" name="组合 116">
            <a:extLst>
              <a:ext uri="{FF2B5EF4-FFF2-40B4-BE49-F238E27FC236}">
                <a16:creationId xmlns:a16="http://schemas.microsoft.com/office/drawing/2014/main" id="{7D6E25BF-805E-48F7-909D-AC2456F51908}"/>
              </a:ext>
            </a:extLst>
          </p:cNvPr>
          <p:cNvGrpSpPr/>
          <p:nvPr/>
        </p:nvGrpSpPr>
        <p:grpSpPr>
          <a:xfrm>
            <a:off x="2423592" y="5071974"/>
            <a:ext cx="790172" cy="641490"/>
            <a:chOff x="2913468" y="1545466"/>
            <a:chExt cx="657225" cy="545032"/>
          </a:xfrm>
        </p:grpSpPr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6B22CD90-0155-4B03-A11B-A2C608F34C08}"/>
                </a:ext>
              </a:extLst>
            </p:cNvPr>
            <p:cNvGrpSpPr/>
            <p:nvPr/>
          </p:nvGrpSpPr>
          <p:grpSpPr>
            <a:xfrm>
              <a:off x="2923827" y="1545466"/>
              <a:ext cx="614966" cy="545032"/>
              <a:chOff x="3295850" y="2263222"/>
              <a:chExt cx="2643765" cy="2343151"/>
            </a:xfrm>
          </p:grpSpPr>
          <p:sp>
            <p:nvSpPr>
              <p:cNvPr id="120" name="Freeform 5">
                <a:extLst>
                  <a:ext uri="{FF2B5EF4-FFF2-40B4-BE49-F238E27FC236}">
                    <a16:creationId xmlns:a16="http://schemas.microsoft.com/office/drawing/2014/main" id="{55E2E403-1D43-4667-863B-520A863FFA12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5">
                <a:extLst>
                  <a:ext uri="{FF2B5EF4-FFF2-40B4-BE49-F238E27FC236}">
                    <a16:creationId xmlns:a16="http://schemas.microsoft.com/office/drawing/2014/main" id="{36EC36EB-EDBF-43A6-98DD-CBEE9D12D78B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9" name="文本框 91">
              <a:extLst>
                <a:ext uri="{FF2B5EF4-FFF2-40B4-BE49-F238E27FC236}">
                  <a16:creationId xmlns:a16="http://schemas.microsoft.com/office/drawing/2014/main" id="{576202C3-0B23-4894-B9D4-9E08AD298549}"/>
                </a:ext>
              </a:extLst>
            </p:cNvPr>
            <p:cNvSpPr txBox="1"/>
            <p:nvPr/>
          </p:nvSpPr>
          <p:spPr>
            <a:xfrm>
              <a:off x="2913468" y="1615456"/>
              <a:ext cx="657225" cy="353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>
                  <a:solidFill>
                    <a:srgbClr val="C00000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2100" dirty="0">
                <a:solidFill>
                  <a:srgbClr val="C00000"/>
                </a:solidFill>
                <a:latin typeface="Impact" panose="020B080603090205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16197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6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121E163B-99C2-4426-86E9-07B19655E1C5}"/>
              </a:ext>
            </a:extLst>
          </p:cNvPr>
          <p:cNvSpPr txBox="1"/>
          <p:nvPr/>
        </p:nvSpPr>
        <p:spPr>
          <a:xfrm>
            <a:off x="606856" y="539389"/>
            <a:ext cx="2606908" cy="4413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WFH</a:t>
            </a:r>
            <a:r>
              <a:rPr lang="zh-CN" altLang="en-US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注意事项</a:t>
            </a:r>
            <a:endParaRPr sz="2800" b="1" dirty="0">
              <a:solidFill>
                <a:srgbClr val="595959"/>
              </a:solidFill>
              <a:latin typeface="Microsoft YaHei"/>
              <a:cs typeface="Microsoft YaHe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F88E789-4FF7-42E2-B7BB-85BA5F52C05A}"/>
              </a:ext>
            </a:extLst>
          </p:cNvPr>
          <p:cNvSpPr txBox="1"/>
          <p:nvPr/>
        </p:nvSpPr>
        <p:spPr>
          <a:xfrm>
            <a:off x="1487488" y="1988840"/>
            <a:ext cx="82809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长时间的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WFH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让大家有了些许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松散的表现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，工作状态比较松懈。表现在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WFH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的时候不会按时上线，及时通讯工具经常需要提醒才打开，发生了突发状况（如电脑自动更新卡住）不会及时报告等。</a:t>
            </a:r>
            <a:endParaRPr lang="en-US" altLang="zh-CN" b="0" i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Tx/>
              <a:buAutoNum type="arabicPeriod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准时上线，及时通讯工具要在线（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slack/</a:t>
            </a:r>
            <a:r>
              <a:rPr lang="en-US" altLang="zh-CN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wechat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Tx/>
              <a:buAutoNum type="arabicPeriod"/>
            </a:pP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时刻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提醒注意自己的工作状态，工作时间注意力要集中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突发状况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请假等要及时汇报 （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告知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Pod Leader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62930750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121E163B-99C2-4426-86E9-07B19655E1C5}"/>
              </a:ext>
            </a:extLst>
          </p:cNvPr>
          <p:cNvSpPr txBox="1"/>
          <p:nvPr/>
        </p:nvSpPr>
        <p:spPr>
          <a:xfrm>
            <a:off x="608772" y="476672"/>
            <a:ext cx="2606908" cy="4413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工时填写</a:t>
            </a:r>
            <a:endParaRPr sz="2800" b="1" dirty="0">
              <a:solidFill>
                <a:srgbClr val="595959"/>
              </a:solidFill>
              <a:latin typeface="Microsoft YaHei"/>
              <a:cs typeface="Microsoft YaHe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D889EA-79D3-41B4-A153-54EC2C3E14A5}"/>
              </a:ext>
            </a:extLst>
          </p:cNvPr>
          <p:cNvSpPr txBox="1"/>
          <p:nvPr/>
        </p:nvSpPr>
        <p:spPr>
          <a:xfrm>
            <a:off x="551384" y="1196752"/>
            <a:ext cx="3312368" cy="521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1. HSBC Timesheets</a:t>
            </a:r>
            <a:endParaRPr lang="zh-CN" alt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00388714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121E163B-99C2-4426-86E9-07B19655E1C5}"/>
              </a:ext>
            </a:extLst>
          </p:cNvPr>
          <p:cNvSpPr txBox="1"/>
          <p:nvPr/>
        </p:nvSpPr>
        <p:spPr>
          <a:xfrm>
            <a:off x="606856" y="404664"/>
            <a:ext cx="2606908" cy="4413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工时填写</a:t>
            </a:r>
            <a:endParaRPr sz="2800" b="1" dirty="0">
              <a:solidFill>
                <a:srgbClr val="595959"/>
              </a:solidFill>
              <a:latin typeface="Microsoft YaHei"/>
              <a:cs typeface="Microsoft YaHe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D889EA-79D3-41B4-A153-54EC2C3E14A5}"/>
              </a:ext>
            </a:extLst>
          </p:cNvPr>
          <p:cNvSpPr txBox="1"/>
          <p:nvPr/>
        </p:nvSpPr>
        <p:spPr>
          <a:xfrm>
            <a:off x="606856" y="908720"/>
            <a:ext cx="3312368" cy="5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2. </a:t>
            </a:r>
            <a:r>
              <a:rPr lang="en-US" altLang="zh-CN" sz="20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GienTech</a:t>
            </a: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 Timesheets</a:t>
            </a:r>
            <a:endParaRPr lang="zh-CN" alt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微软雅黑"/>
              <a:ea typeface="微软雅黑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9883D6E-4D45-4B34-9F14-E9622D124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2" y="1497285"/>
            <a:ext cx="8458200" cy="51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79140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121E163B-99C2-4426-86E9-07B19655E1C5}"/>
              </a:ext>
            </a:extLst>
          </p:cNvPr>
          <p:cNvSpPr txBox="1"/>
          <p:nvPr/>
        </p:nvSpPr>
        <p:spPr>
          <a:xfrm>
            <a:off x="606856" y="404664"/>
            <a:ext cx="2606908" cy="4413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工时填写</a:t>
            </a:r>
            <a:endParaRPr sz="2800" b="1" dirty="0">
              <a:solidFill>
                <a:srgbClr val="595959"/>
              </a:solidFill>
              <a:latin typeface="Microsoft YaHei"/>
              <a:cs typeface="Microsoft YaHe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D889EA-79D3-41B4-A153-54EC2C3E14A5}"/>
              </a:ext>
            </a:extLst>
          </p:cNvPr>
          <p:cNvSpPr txBox="1"/>
          <p:nvPr/>
        </p:nvSpPr>
        <p:spPr>
          <a:xfrm>
            <a:off x="551384" y="903534"/>
            <a:ext cx="3312368" cy="5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2. </a:t>
            </a:r>
            <a:r>
              <a:rPr lang="en-US" altLang="zh-CN" sz="20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GienTech</a:t>
            </a: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 Timesheets</a:t>
            </a:r>
            <a:endParaRPr lang="zh-CN" alt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微软雅黑"/>
              <a:ea typeface="微软雅黑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522C05D-8867-4F8F-BDAB-C8C169200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696" y="1415851"/>
            <a:ext cx="7344816" cy="539752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CDD1BC5-C7BD-467C-9C7E-06B02F0D0108}"/>
              </a:ext>
            </a:extLst>
          </p:cNvPr>
          <p:cNvSpPr txBox="1"/>
          <p:nvPr/>
        </p:nvSpPr>
        <p:spPr>
          <a:xfrm>
            <a:off x="839417" y="1988840"/>
            <a:ext cx="1872207" cy="3830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/>
                <a:ea typeface="微软雅黑"/>
              </a:rPr>
              <a:t>尽快填写</a:t>
            </a:r>
            <a:r>
              <a:rPr lang="en-US" altLang="zh-CN" sz="2000" b="1" dirty="0">
                <a:solidFill>
                  <a:srgbClr val="FF0000"/>
                </a:solidFill>
                <a:latin typeface="微软雅黑"/>
                <a:ea typeface="微软雅黑"/>
              </a:rPr>
              <a:t>4</a:t>
            </a:r>
            <a:r>
              <a:rPr lang="zh-CN" altLang="en-US" sz="2000" b="1" dirty="0">
                <a:solidFill>
                  <a:srgbClr val="FF0000"/>
                </a:solidFill>
                <a:latin typeface="微软雅黑"/>
                <a:ea typeface="微软雅黑"/>
              </a:rPr>
              <a:t>月份的工时！！！</a:t>
            </a:r>
            <a:br>
              <a:rPr lang="en-US" altLang="zh-CN" sz="2000" b="1" dirty="0">
                <a:solidFill>
                  <a:srgbClr val="FF0000"/>
                </a:solidFill>
                <a:latin typeface="微软雅黑"/>
                <a:ea typeface="微软雅黑"/>
              </a:rPr>
            </a:br>
            <a:br>
              <a:rPr lang="en-US" altLang="zh-CN" sz="2000" b="1" dirty="0">
                <a:solidFill>
                  <a:srgbClr val="FF0000"/>
                </a:solidFill>
                <a:latin typeface="微软雅黑"/>
                <a:ea typeface="微软雅黑"/>
              </a:rPr>
            </a:br>
            <a:r>
              <a:rPr lang="zh-CN" altLang="en-US" sz="2000" b="1" dirty="0">
                <a:solidFill>
                  <a:srgbClr val="FF0000"/>
                </a:solidFill>
                <a:latin typeface="微软雅黑"/>
                <a:ea typeface="微软雅黑"/>
              </a:rPr>
              <a:t>本月工时系统锁定时间提前， 请务必在</a:t>
            </a:r>
            <a:r>
              <a:rPr lang="en-US" altLang="zh-CN" sz="2000" b="1" dirty="0">
                <a:solidFill>
                  <a:srgbClr val="FF0000"/>
                </a:solidFill>
                <a:latin typeface="微软雅黑"/>
                <a:ea typeface="微软雅黑"/>
              </a:rPr>
              <a:t>4/14</a:t>
            </a:r>
            <a:r>
              <a:rPr lang="zh-CN" altLang="en-US" sz="2000" b="1" dirty="0">
                <a:solidFill>
                  <a:srgbClr val="FF0000"/>
                </a:solidFill>
                <a:latin typeface="微软雅黑"/>
                <a:ea typeface="微软雅黑"/>
              </a:rPr>
              <a:t>下班前填写完成！！！</a:t>
            </a:r>
          </a:p>
        </p:txBody>
      </p:sp>
    </p:spTree>
    <p:extLst>
      <p:ext uri="{BB962C8B-B14F-4D97-AF65-F5344CB8AC3E}">
        <p14:creationId xmlns:p14="http://schemas.microsoft.com/office/powerpoint/2010/main" val="360409798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121E163B-99C2-4426-86E9-07B19655E1C5}"/>
              </a:ext>
            </a:extLst>
          </p:cNvPr>
          <p:cNvSpPr txBox="1"/>
          <p:nvPr/>
        </p:nvSpPr>
        <p:spPr>
          <a:xfrm>
            <a:off x="606856" y="404664"/>
            <a:ext cx="2606908" cy="4413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工时填写</a:t>
            </a:r>
            <a:endParaRPr sz="2800" b="1" dirty="0">
              <a:solidFill>
                <a:srgbClr val="595959"/>
              </a:solidFill>
              <a:latin typeface="Microsoft YaHei"/>
              <a:cs typeface="Microsoft YaHe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D889EA-79D3-41B4-A153-54EC2C3E14A5}"/>
              </a:ext>
            </a:extLst>
          </p:cNvPr>
          <p:cNvSpPr txBox="1"/>
          <p:nvPr/>
        </p:nvSpPr>
        <p:spPr>
          <a:xfrm>
            <a:off x="551384" y="975542"/>
            <a:ext cx="3312368" cy="5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2. </a:t>
            </a:r>
            <a:r>
              <a:rPr lang="en-US" altLang="zh-CN" sz="20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GienTech</a:t>
            </a: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 Timesheets</a:t>
            </a:r>
            <a:endParaRPr lang="zh-CN" alt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微软雅黑"/>
              <a:ea typeface="微软雅黑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6315EED-87D0-44BE-8E71-5AA049FA81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1812111"/>
            <a:ext cx="4935929" cy="406516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32C74E6-33BD-47C7-8CC5-07CEBDAF50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984" y="1844824"/>
            <a:ext cx="5905630" cy="405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10207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121E163B-99C2-4426-86E9-07B19655E1C5}"/>
              </a:ext>
            </a:extLst>
          </p:cNvPr>
          <p:cNvSpPr txBox="1"/>
          <p:nvPr/>
        </p:nvSpPr>
        <p:spPr>
          <a:xfrm>
            <a:off x="606856" y="404664"/>
            <a:ext cx="2606908" cy="4413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Microsoft YaHei"/>
              </a:rPr>
              <a:t>细节问题</a:t>
            </a:r>
            <a:endParaRPr sz="2800" b="1" dirty="0">
              <a:solidFill>
                <a:srgbClr val="595959"/>
              </a:solidFill>
              <a:latin typeface="Microsoft YaHei"/>
              <a:cs typeface="Microsoft YaHe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D889EA-79D3-41B4-A153-54EC2C3E14A5}"/>
              </a:ext>
            </a:extLst>
          </p:cNvPr>
          <p:cNvSpPr txBox="1"/>
          <p:nvPr/>
        </p:nvSpPr>
        <p:spPr>
          <a:xfrm>
            <a:off x="551384" y="975542"/>
            <a:ext cx="5544616" cy="5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1. </a:t>
            </a:r>
            <a:r>
              <a:rPr lang="zh-CN" altLang="en-US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邮箱签名     </a:t>
            </a: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Both </a:t>
            </a:r>
            <a:r>
              <a:rPr lang="en-US" altLang="zh-CN" sz="20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GienTech</a:t>
            </a: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 and HSBC</a:t>
            </a:r>
            <a:endParaRPr lang="zh-CN" alt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微软雅黑"/>
              <a:ea typeface="微软雅黑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EF7DEFB-9B29-427C-BD14-38133334F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779" y="2060848"/>
            <a:ext cx="8649450" cy="219475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3F38F77-FD1E-48E7-8C02-CFEF33BD4B97}"/>
              </a:ext>
            </a:extLst>
          </p:cNvPr>
          <p:cNvSpPr txBox="1"/>
          <p:nvPr/>
        </p:nvSpPr>
        <p:spPr>
          <a:xfrm>
            <a:off x="566163" y="1691516"/>
            <a:ext cx="1237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GienTech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1A75AD5-1883-496B-9979-7A572A512567}"/>
              </a:ext>
            </a:extLst>
          </p:cNvPr>
          <p:cNvSpPr txBox="1"/>
          <p:nvPr/>
        </p:nvSpPr>
        <p:spPr>
          <a:xfrm>
            <a:off x="606856" y="4624930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HSBC</a:t>
            </a:r>
            <a:endParaRPr lang="zh-CN" altLang="en-US" dirty="0"/>
          </a:p>
        </p:txBody>
      </p: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30F91EED-0BFB-457D-A24D-913FF156CC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8690435"/>
              </p:ext>
            </p:extLst>
          </p:nvPr>
        </p:nvGraphicFramePr>
        <p:xfrm>
          <a:off x="6956650" y="1829172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4" imgW="914400" imgH="792417" progId="Word.Document.12">
                  <p:embed/>
                </p:oleObj>
              </mc:Choice>
              <mc:Fallback>
                <p:oleObj name="Document" showAsIcon="1" r:id="rId4" imgW="914400" imgH="79241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956650" y="1829172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2511000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38234-2FBD-4C1A-9AF3-40A27A8BC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44624"/>
            <a:ext cx="1329079" cy="64807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121E163B-99C2-4426-86E9-07B19655E1C5}"/>
              </a:ext>
            </a:extLst>
          </p:cNvPr>
          <p:cNvSpPr txBox="1"/>
          <p:nvPr/>
        </p:nvSpPr>
        <p:spPr>
          <a:xfrm>
            <a:off x="606856" y="404664"/>
            <a:ext cx="2606908" cy="4413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</a:lstStyle>
          <a:p>
            <a:pPr marL="0" marR="0"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Microsoft YaHei"/>
              </a:rPr>
              <a:t>细节问题</a:t>
            </a:r>
            <a:endParaRPr sz="2800" b="1" dirty="0">
              <a:solidFill>
                <a:srgbClr val="595959"/>
              </a:solidFill>
              <a:latin typeface="Microsoft YaHei"/>
              <a:cs typeface="Microsoft YaHe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8712F3-54EB-4A2E-B85A-8C907FC0537A}"/>
              </a:ext>
            </a:extLst>
          </p:cNvPr>
          <p:cNvSpPr txBox="1"/>
          <p:nvPr/>
        </p:nvSpPr>
        <p:spPr>
          <a:xfrm>
            <a:off x="4316487" y="2132856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D889EA-79D3-41B4-A153-54EC2C3E14A5}"/>
              </a:ext>
            </a:extLst>
          </p:cNvPr>
          <p:cNvSpPr txBox="1"/>
          <p:nvPr/>
        </p:nvSpPr>
        <p:spPr>
          <a:xfrm>
            <a:off x="551384" y="975542"/>
            <a:ext cx="5544616" cy="5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9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2. </a:t>
            </a:r>
            <a:r>
              <a:rPr lang="zh-CN" altLang="en-US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邮箱字体     </a:t>
            </a: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Both </a:t>
            </a:r>
            <a:r>
              <a:rPr lang="en-US" altLang="zh-CN" sz="20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GienTech</a:t>
            </a:r>
            <a:r>
              <a: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 and HSBC</a:t>
            </a:r>
            <a:endParaRPr lang="zh-CN" alt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6E8196D-4AD7-4915-B3C4-EDE9CFA2AAB7}"/>
              </a:ext>
            </a:extLst>
          </p:cNvPr>
          <p:cNvSpPr txBox="1"/>
          <p:nvPr/>
        </p:nvSpPr>
        <p:spPr>
          <a:xfrm>
            <a:off x="767408" y="5513126"/>
            <a:ext cx="543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PS : </a:t>
            </a:r>
            <a:r>
              <a:rPr lang="zh-CN" altLang="en-US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蓝信客户端的使用</a:t>
            </a:r>
            <a:r>
              <a:rPr lang="zh-CN" altLang="en-US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/>
                <a:ea typeface="微软雅黑"/>
              </a:rPr>
              <a:t>，还没注册的队员需要注册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6369136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20.06.14"/>
  <p:tag name="AS_TITLE" val="Aspose.Slides for .NET 2.0"/>
  <p:tag name="AS_VERSION" val="20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 pitchFamily="34" charset="0"/>
        <a:cs typeface="Arial" pitchFamily="34" charset="0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 pitchFamily="34" charset="0"/>
        <a:cs typeface="Arial" pitchFamily="34" charset="0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eme Office">
  <a:themeElements>
    <a:clrScheme name="Standard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tandard">
      <a:majorFont>
        <a:latin typeface="Calibri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254</Words>
  <Application>Microsoft Office PowerPoint</Application>
  <PresentationFormat>宽屏</PresentationFormat>
  <Paragraphs>47</Paragraphs>
  <Slides>14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微软雅黑</vt:lpstr>
      <vt:lpstr>微软雅黑</vt:lpstr>
      <vt:lpstr>Arial</vt:lpstr>
      <vt:lpstr>Calibri</vt:lpstr>
      <vt:lpstr>Impact</vt:lpstr>
      <vt:lpstr>Times New Roman</vt:lpstr>
      <vt:lpstr>Office Theme</vt:lpstr>
      <vt:lpstr>Theme Office</vt:lpstr>
      <vt:lpstr>Document</vt:lpstr>
      <vt:lpstr>Worksheet</vt:lpstr>
      <vt:lpstr>程序包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池方杰</dc:creator>
  <cp:lastModifiedBy>方杰 池</cp:lastModifiedBy>
  <cp:revision>20</cp:revision>
  <cp:lastPrinted>2021-04-11T20:20:47Z</cp:lastPrinted>
  <dcterms:created xsi:type="dcterms:W3CDTF">2021-04-11T12:20:47Z</dcterms:created>
  <dcterms:modified xsi:type="dcterms:W3CDTF">2021-04-12T09:18:57Z</dcterms:modified>
</cp:coreProperties>
</file>